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12192000" cy="6858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4A1450B-3DAA-45C5-A835-F67B092EB9D6}" type="datetime1">
              <a:rPr lang="de-DE"/>
              <a:t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097B8A7-6395-45AD-A5B3-D28743131552}" type="datetime1">
              <a:rPr lang="de-DE"/>
              <a:t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905B070-0DB0-4A69-9166-1605A46310AA}" type="datetime1">
              <a:rPr lang="de-DE"/>
              <a:t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9F7CB2-838A-40EE-A694-3D312A0999ED}" type="datetime1">
              <a:rPr lang="de-DE"/>
              <a:t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AB31DA-467E-4620-A809-21B0206573D8}" type="datetime1">
              <a:rPr lang="de-DE"/>
              <a:t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DBB0EB-935A-4BFC-A7F0-9278C1DD24EB}" type="datetime1">
              <a:rPr lang="de-DE"/>
              <a:t/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F07A827-F30A-4BF1-92B8-C65739C30478}" type="datetime1">
              <a:rPr lang="de-DE"/>
              <a:t/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9AC2CD0-B3E8-4061-8008-7E2951FB0D02}" type="datetime1">
              <a:rPr lang="de-DE"/>
              <a:t/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5CAA3DF-2B96-4F83-A6A7-5C8469F0F52A}" type="datetime1">
              <a:rPr lang="de-DE"/>
              <a:t/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08428C7-60D2-4FD1-9C1D-0F1D98540A6C}" type="datetime1">
              <a:rPr lang="de-DE"/>
              <a:t/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F78C3E8-B5C1-47D8-A886-A464D33464F2}" type="datetime1">
              <a:rPr lang="de-DE"/>
              <a:t/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E35AEF7-9A76-47DF-9B7B-608059D843D7}" type="datetime1">
              <a:rPr lang="de-DE"/>
              <a:t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ransparenz.karlsruhe.de/dataset/stadtteilprofile" TargetMode="Externa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ransparenz.karlsruhe.de/dataset/armutsbekaempfung/resource/1640cee3-9b02-4cb5-a33f-f5e91503982e" TargetMode="External"/><Relationship Id="rId3" Type="http://schemas.openxmlformats.org/officeDocument/2006/relationships/hyperlink" Target="https://web4.karlsruhe.de/Stadtentwicklung/statistik/atlas/" TargetMode="External"/><Relationship Id="rId4" Type="http://schemas.openxmlformats.org/officeDocument/2006/relationships/hyperlink" Target="https://www.karlsruhe.de/mobilitaet-stadtbild/bauen-und-immobilien/geoportal-karlsruhe" TargetMode="Externa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hyperlink" Target="https://transparenz.karlsruhe.de/dataset/gebaude-und-wohnungen" TargetMode="External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hyperlink" Target="https://transparenz.karlsruhe.de/group/tran" TargetMode="External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hyperlink" Target="https://commons.wikimedia.org/wiki/File:Lasdon_Arboretum_-_Tilia_tomentosa_-_IMG_1525.jpg?uselang=de#Lizenz" TargetMode="External"/><Relationship Id="rId10" Type="http://schemas.openxmlformats.org/officeDocument/2006/relationships/image" Target="../media/image11.jpg"/><Relationship Id="rId11" Type="http://schemas.openxmlformats.org/officeDocument/2006/relationships/hyperlink" Target="https://transparenz.karlsruhe.de/group/agri" TargetMode="External"/><Relationship Id="rId12" Type="http://schemas.openxmlformats.org/officeDocument/2006/relationships/hyperlink" Target="https://www.nachbarschaftsverband-karlsruhe.de/b2/fnp2030/HF_sections/content/1624868734837/ZZpaOBDze5G3Xa/2008xx_FNP_2030.pdf" TargetMode="External"/><Relationship Id="rId13" Type="http://schemas.openxmlformats.org/officeDocument/2006/relationships/image" Target="../media/image12.jpg"/><Relationship Id="rId14" Type="http://schemas.openxmlformats.org/officeDocument/2006/relationships/image" Target="../media/image1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eb4.karlsruhe.de/Stadtentwicklung/statistik/pdf/2016/2016-armutsbekaempfung.pdf" TargetMode="External"/><Relationship Id="rId3" Type="http://schemas.openxmlformats.org/officeDocument/2006/relationships/image" Target="../media/image14.png"/><Relationship Id="rId4" Type="http://schemas.openxmlformats.org/officeDocument/2006/relationships/hyperlink" Target="https://voyant-tools.org/?corpus=fc5f08d9c04f8c9dc098e88aa958a128" TargetMode="External"/><Relationship Id="rId5" Type="http://schemas.openxmlformats.org/officeDocument/2006/relationships/image" Target="../media/image15.png"/><Relationship Id="rId6" Type="http://schemas.openxmlformats.org/officeDocument/2006/relationships/hyperlink" Target="https://transparenz.karlsruhe.de/dataset/armutsbekaempfung/resource/1640cee3-9b02-4cb5-a33f-f5e91503982e" TargetMode="External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www.statistikportal.de/sites/default/files/2019-08/UGRdL_Indikatorenbericht_2019_1.pdf" TargetMode="External"/><Relationship Id="rId3" Type="http://schemas.openxmlformats.org/officeDocument/2006/relationships/image" Target="../media/image20.png"/><Relationship Id="rId4" Type="http://schemas.openxmlformats.org/officeDocument/2006/relationships/hyperlink" Target="https://www.deutschlandfunkkultur.de/bausektor-als-hebel-in-der-klimapolitik-100.html?utm_source=pocket-newtab-global-de-DE" TargetMode="External"/><Relationship Id="rId5" Type="http://schemas.openxmlformats.org/officeDocument/2006/relationships/image" Target="../media/image21.jpg"/><Relationship Id="rId6" Type="http://schemas.openxmlformats.org/officeDocument/2006/relationships/hyperlink" Target="https://www.karlsruhe.de/b4/stadtentwicklung/umfanaprog/wohnenndbauen2020/" TargetMode="External"/><Relationship Id="rId7" Type="http://schemas.openxmlformats.org/officeDocument/2006/relationships/image" Target="../media/image22.jp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hyperlink" Target="https://www.karlsruhe.de/b4/stadtentwicklung/umfanaprog/Familienumfrage2017/" TargetMode="External"/><Relationship Id="rId11" Type="http://schemas.openxmlformats.org/officeDocument/2006/relationships/image" Target="../media/image25.jpg"/><Relationship Id="rId12" Type="http://schemas.openxmlformats.org/officeDocument/2006/relationships/image" Target="../media/image26.png"/><Relationship Id="rId13" Type="http://schemas.openxmlformats.org/officeDocument/2006/relationships/hyperlink" Target="https://www.karlsruhe.de/b4/stadtentwicklung/umfanaprog/urbanaudit2019/index_html" TargetMode="External"/><Relationship Id="rId14" Type="http://schemas.openxmlformats.org/officeDocument/2006/relationships/image" Target="../media/image27.jpg"/><Relationship Id="rId15" Type="http://schemas.openxmlformats.org/officeDocument/2006/relationships/hyperlink" Target="https://web5.karlsruhe.de/Stadtentwicklung/statistik/pdf/2020/2020-daten-und-fakten.pdf" TargetMode="External"/><Relationship Id="rId16" Type="http://schemas.openxmlformats.org/officeDocument/2006/relationships/image" Target="../media/image28.png"/><Relationship Id="rId17" Type="http://schemas.openxmlformats.org/officeDocument/2006/relationships/hyperlink" Target="https://www.karlsruhe.de/b4/stadtentwicklung/umfanaprog/nahversorgung2016.de" TargetMode="External"/><Relationship Id="rId18" Type="http://schemas.openxmlformats.org/officeDocument/2006/relationships/image" Target="../media/image29.jpg"/><Relationship Id="rId19" Type="http://schemas.openxmlformats.org/officeDocument/2006/relationships/hyperlink" Target="https://www.karlsruhe.de/b4/stadtentwicklung/statistik/mietspiegel.de" TargetMode="External"/><Relationship Id="rId20" Type="http://schemas.openxmlformats.org/officeDocument/2006/relationships/image" Target="../media/image30.png"/><Relationship Id="rId21" Type="http://schemas.openxmlformats.org/officeDocument/2006/relationships/image" Target="../media/image31.emf"/><Relationship Id="rId22" Type="http://schemas.openxmlformats.org/officeDocument/2006/relationships/hyperlink" Target="https://sitzungskalender.karlsruhe.de/sitzungskalender/sitzungen/start" TargetMode="External"/><Relationship Id="rId23" Type="http://schemas.openxmlformats.org/officeDocument/2006/relationships/image" Target="../media/image32.png"/><Relationship Id="rId24" Type="http://schemas.openxmlformats.org/officeDocument/2006/relationships/hyperlink" Target="https://www.statistik-bw.de/" TargetMode="External"/><Relationship Id="rId25" Type="http://schemas.openxmlformats.org/officeDocument/2006/relationships/image" Target="../media/image33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Stadt Karlsruhe: Stadtteilprofile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 lnSpcReduction="10000"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r>
              <a:rPr lang="de-DE" b="1"/>
              <a:t>Daten für die Arbeitsgruppen beim </a:t>
            </a:r>
            <a:endParaRPr/>
          </a:p>
          <a:p>
            <a:pPr>
              <a:defRPr/>
            </a:pPr>
            <a:r>
              <a:rPr lang="de-DE" b="1"/>
              <a:t>ODD 2024</a:t>
            </a:r>
            <a:endParaRPr/>
          </a:p>
          <a:p>
            <a:pPr>
              <a:defRPr/>
            </a:pPr>
            <a:r>
              <a:rPr lang="de-DE" b="1"/>
              <a:t>Open Data </a:t>
            </a:r>
            <a:r>
              <a:rPr lang="de-DE" b="1"/>
              <a:t>for</a:t>
            </a:r>
            <a:r>
              <a:rPr lang="de-DE" b="1"/>
              <a:t> Urban Future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Stadtteilprofile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Das Transparenzportal der Stadt enthält einen Datensatz </a:t>
            </a:r>
            <a:r>
              <a:rPr lang="de-DE" b="1" u="sng">
                <a:hlinkClick r:id="rId2" tooltip="https://transparenz.karlsruhe.de/dataset/stadtteilprofile"/>
              </a:rPr>
              <a:t>Stadtteilprofile Karlsruhe</a:t>
            </a:r>
            <a:endParaRPr lang="de-DE"/>
          </a:p>
          <a:p>
            <a:pPr lvl="1">
              <a:defRPr/>
            </a:pPr>
            <a:r>
              <a:rPr lang="de-DE"/>
              <a:t>Zahlen und Fakten zu den Karlsruher Stadtteilen werden als </a:t>
            </a:r>
            <a:r>
              <a:rPr lang="de-DE"/>
              <a:t>pdf</a:t>
            </a:r>
            <a:r>
              <a:rPr lang="de-DE"/>
              <a:t>-Datei bereitgestellt</a:t>
            </a:r>
            <a:endParaRPr/>
          </a:p>
          <a:p>
            <a:pPr lvl="1">
              <a:defRPr/>
            </a:pPr>
            <a:r>
              <a:rPr lang="de-DE"/>
              <a:t>Die Broschüre stammt aus 2010; Berichtsjahr ist das Jahr 2009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800"/>
              <a:t>Aktuellere Daten sind </a:t>
            </a:r>
            <a:br>
              <a:rPr lang="de-DE" sz="2800"/>
            </a:br>
            <a:r>
              <a:rPr lang="de-DE" sz="2800"/>
              <a:t>verfügbar im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 u="sng">
                <a:hlinkClick r:id="rId2" tooltip="https://transparenz.karlsruhe.de/dataset/armutsbekaempfung/resource/1640cee3-9b02-4cb5-a33f-f5e91503982e"/>
              </a:rPr>
              <a:t>Transparenzportal</a:t>
            </a:r>
            <a:endParaRPr lang="de-DE"/>
          </a:p>
          <a:p>
            <a:pPr>
              <a:defRPr/>
            </a:pPr>
            <a:r>
              <a:rPr lang="de-DE" u="sng">
                <a:hlinkClick r:id="rId3" tooltip="https://web4.karlsruhe.de/Stadtentwicklung/statistik/atlas/"/>
              </a:rPr>
              <a:t>Statistikatlas Karlsruhe</a:t>
            </a:r>
            <a:endParaRPr lang="de-DE"/>
          </a:p>
          <a:p>
            <a:pPr>
              <a:defRPr/>
            </a:pPr>
            <a:r>
              <a:rPr lang="de-DE" u="sng">
                <a:hlinkClick r:id="rId4" tooltip="https://www.karlsruhe.de/mobilitaet-stadtbild/bauen-und-immobilien/geoportal-karlsruhe"/>
              </a:rPr>
              <a:t>Geoportal Karlsruhe</a:t>
            </a:r>
            <a:endParaRPr lang="de-DE"/>
          </a:p>
          <a:p>
            <a:pPr>
              <a:defRPr/>
            </a:pPr>
            <a:endParaRPr lang="de-DE"/>
          </a:p>
        </p:txBody>
      </p:sp>
      <p:pic>
        <p:nvPicPr>
          <p:cNvPr id="4" name="Grafik 3">
            <a:hlinkClick r:id="rId4"/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65315" y="3429000"/>
            <a:ext cx="3290455" cy="2667000"/>
          </a:xfrm>
          <a:prstGeom prst="rect">
            <a:avLst/>
          </a:prstGeom>
        </p:spPr>
      </p:pic>
      <p:pic>
        <p:nvPicPr>
          <p:cNvPr id="5" name="Grafik 4">
            <a:hlinkClick r:id="rId3"/>
          </p:cNvPr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781551" y="3134610"/>
            <a:ext cx="6497572" cy="3042353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781551" y="-41444"/>
            <a:ext cx="6436657" cy="30423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Stadtteilprofile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30592" y="365125"/>
            <a:ext cx="4114800" cy="569595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0902" y="245097"/>
            <a:ext cx="4429961" cy="6111253"/>
          </a:xfrm>
          <a:prstGeom prst="rect">
            <a:avLst/>
          </a:prstGeom>
        </p:spPr>
      </p:pic>
      <p:pic>
        <p:nvPicPr>
          <p:cNvPr id="1607913402" name="Inhaltsplatzhalter 5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 flipH="0" flipV="0">
            <a:off x="5119616" y="2171988"/>
            <a:ext cx="1952766" cy="2687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Stadtteilprofile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Die Daten aus diesen beiden Datenquellen werden so aufbereitet, dass Details zu den Kategorien / Themen nach Raum (Stadtteile) und Zeit (Jahreswerte) leichter ausgewertet werden können.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800"/>
              <a:t>Aufbereitete Daten aus dem Transparenzportal / Statistikatlas / Statist. LA BW für das Citizen Game</a:t>
            </a:r>
            <a:endParaRPr/>
          </a:p>
        </p:txBody>
      </p:sp>
      <p:pic>
        <p:nvPicPr>
          <p:cNvPr id="6" name="Inhaltsplatzhalter 5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515386" y="1825625"/>
            <a:ext cx="3161228" cy="4351338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  <p:grpSp>
        <p:nvGrpSpPr>
          <p:cNvPr id="10" name="Gruppieren 9"/>
          <p:cNvGrpSpPr/>
          <p:nvPr/>
        </p:nvGrpSpPr>
        <p:grpSpPr bwMode="auto">
          <a:xfrm>
            <a:off x="835822" y="2066404"/>
            <a:ext cx="915635" cy="998633"/>
            <a:chOff x="773951" y="1917766"/>
            <a:chExt cx="915635" cy="998633"/>
          </a:xfrm>
        </p:grpSpPr>
        <p:pic>
          <p:nvPicPr>
            <p:cNvPr id="8" name="Grafik 7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946019" y="1917766"/>
              <a:ext cx="571500" cy="571500"/>
            </a:xfrm>
            <a:prstGeom prst="rect">
              <a:avLst/>
            </a:prstGeom>
          </p:spPr>
        </p:pic>
        <p:sp>
          <p:nvSpPr>
            <p:cNvPr id="9" name="Textfeld 8"/>
            <p:cNvSpPr txBox="1"/>
            <p:nvPr/>
          </p:nvSpPr>
          <p:spPr bwMode="auto">
            <a:xfrm>
              <a:off x="773951" y="2516289"/>
              <a:ext cx="9156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Gebäude und </a:t>
              </a:r>
              <a:endParaRPr/>
            </a:p>
            <a:p>
              <a:pPr algn="ctr">
                <a:defRPr/>
              </a:pPr>
              <a:r>
                <a:rPr lang="de-DE" sz="1000"/>
                <a:t>Wohnungen</a:t>
              </a:r>
              <a:endParaRPr/>
            </a:p>
          </p:txBody>
        </p:sp>
      </p:grpSp>
      <p:grpSp>
        <p:nvGrpSpPr>
          <p:cNvPr id="30" name="Gruppieren 29"/>
          <p:cNvGrpSpPr/>
          <p:nvPr/>
        </p:nvGrpSpPr>
        <p:grpSpPr bwMode="auto">
          <a:xfrm>
            <a:off x="9978316" y="3590934"/>
            <a:ext cx="835486" cy="790698"/>
            <a:chOff x="9269450" y="2133326"/>
            <a:chExt cx="835486" cy="790698"/>
          </a:xfrm>
        </p:grpSpPr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9401442" y="2133326"/>
              <a:ext cx="571500" cy="571500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 bwMode="auto">
            <a:xfrm>
              <a:off x="9269450" y="2677803"/>
              <a:ext cx="8354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Bevölkerung</a:t>
              </a:r>
              <a:endParaRPr/>
            </a:p>
          </p:txBody>
        </p:sp>
      </p:grpSp>
      <p:grpSp>
        <p:nvGrpSpPr>
          <p:cNvPr id="23" name="Gruppieren 22"/>
          <p:cNvGrpSpPr/>
          <p:nvPr/>
        </p:nvGrpSpPr>
        <p:grpSpPr bwMode="auto">
          <a:xfrm>
            <a:off x="962458" y="3566544"/>
            <a:ext cx="662361" cy="822909"/>
            <a:chOff x="1334220" y="3606443"/>
            <a:chExt cx="662361" cy="822909"/>
          </a:xfrm>
        </p:grpSpPr>
        <p:sp>
          <p:nvSpPr>
            <p:cNvPr id="17" name="Textfeld 16"/>
            <p:cNvSpPr txBox="1"/>
            <p:nvPr/>
          </p:nvSpPr>
          <p:spPr bwMode="auto">
            <a:xfrm>
              <a:off x="1334220" y="4183131"/>
              <a:ext cx="6623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Mobilität</a:t>
              </a:r>
              <a:endParaRPr/>
            </a:p>
          </p:txBody>
        </p:sp>
        <p:pic>
          <p:nvPicPr>
            <p:cNvPr id="22" name="Grafik 21">
              <a:hlinkClick r:id="rId6"/>
            </p:cNvPr>
            <p:cNvPicPr>
              <a:picLocks noChangeAspect="1"/>
            </p:cNvPicPr>
            <p:nvPr/>
          </p:nvPicPr>
          <p:blipFill>
            <a:blip r:embed="rId7"/>
            <a:stretch/>
          </p:blipFill>
          <p:spPr bwMode="auto">
            <a:xfrm>
              <a:off x="1379650" y="3606443"/>
              <a:ext cx="571500" cy="571500"/>
            </a:xfrm>
            <a:prstGeom prst="rect">
              <a:avLst/>
            </a:prstGeom>
          </p:spPr>
        </p:pic>
      </p:grpSp>
      <p:grpSp>
        <p:nvGrpSpPr>
          <p:cNvPr id="28" name="Gruppieren 27"/>
          <p:cNvGrpSpPr/>
          <p:nvPr/>
        </p:nvGrpSpPr>
        <p:grpSpPr bwMode="auto">
          <a:xfrm>
            <a:off x="838225" y="4658702"/>
            <a:ext cx="910826" cy="1008938"/>
            <a:chOff x="1209987" y="4698602"/>
            <a:chExt cx="910826" cy="1008938"/>
          </a:xfrm>
        </p:grpSpPr>
        <p:sp>
          <p:nvSpPr>
            <p:cNvPr id="19" name="Textfeld 18"/>
            <p:cNvSpPr txBox="1"/>
            <p:nvPr/>
          </p:nvSpPr>
          <p:spPr bwMode="auto">
            <a:xfrm>
              <a:off x="1209987" y="5461319"/>
              <a:ext cx="9108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Baumkataster</a:t>
              </a:r>
              <a:endParaRPr/>
            </a:p>
          </p:txBody>
        </p:sp>
        <p:pic>
          <p:nvPicPr>
            <p:cNvPr id="25" name="Grafik 24"/>
            <p:cNvPicPr>
              <a:picLocks noChangeAspect="1"/>
            </p:cNvPicPr>
            <p:nvPr/>
          </p:nvPicPr>
          <p:blipFill>
            <a:blip r:embed="rId8"/>
            <a:stretch/>
          </p:blipFill>
          <p:spPr bwMode="auto">
            <a:xfrm>
              <a:off x="1379650" y="4845079"/>
              <a:ext cx="571500" cy="571500"/>
            </a:xfrm>
            <a:prstGeom prst="rect">
              <a:avLst/>
            </a:prstGeom>
          </p:spPr>
        </p:pic>
        <p:pic>
          <p:nvPicPr>
            <p:cNvPr id="27" name="Grafik 26">
              <a:hlinkClick r:id="rId9" tooltip="Lizenz „Creative Commons CC0“"/>
            </p:cNvPr>
            <p:cNvPicPr>
              <a:picLocks noChangeAspect="1"/>
            </p:cNvPicPr>
            <p:nvPr/>
          </p:nvPicPr>
          <p:blipFill>
            <a:blip r:embed="rId10"/>
            <a:stretch/>
          </p:blipFill>
          <p:spPr bwMode="auto">
            <a:xfrm>
              <a:off x="1379650" y="4698602"/>
              <a:ext cx="571500" cy="761999"/>
            </a:xfrm>
            <a:prstGeom prst="rect">
              <a:avLst/>
            </a:prstGeom>
          </p:spPr>
        </p:pic>
      </p:grpSp>
      <p:sp>
        <p:nvSpPr>
          <p:cNvPr id="29" name="Textfeld 28"/>
          <p:cNvSpPr txBox="1"/>
          <p:nvPr/>
        </p:nvSpPr>
        <p:spPr bwMode="auto">
          <a:xfrm>
            <a:off x="1853122" y="4658702"/>
            <a:ext cx="2162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u="sng">
                <a:hlinkClick r:id="rId11" tooltip="https://transparenz.karlsruhe.de/group/agri"/>
              </a:rPr>
              <a:t>https://transparenz.karlsruhe.de/group/agri</a:t>
            </a:r>
            <a:r>
              <a:rPr lang="de-DE" sz="800"/>
              <a:t> </a:t>
            </a:r>
            <a:endParaRPr/>
          </a:p>
        </p:txBody>
      </p:sp>
      <p:sp>
        <p:nvSpPr>
          <p:cNvPr id="31" name="Textfeld 30"/>
          <p:cNvSpPr txBox="1"/>
          <p:nvPr/>
        </p:nvSpPr>
        <p:spPr bwMode="auto">
          <a:xfrm>
            <a:off x="1853122" y="3443432"/>
            <a:ext cx="16722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000"/>
              <a:t>ka_bewohnerparkzonen.xlsx</a:t>
            </a:r>
            <a:endParaRPr/>
          </a:p>
        </p:txBody>
      </p:sp>
      <p:sp>
        <p:nvSpPr>
          <p:cNvPr id="32" name="Textfeld 31"/>
          <p:cNvSpPr txBox="1"/>
          <p:nvPr/>
        </p:nvSpPr>
        <p:spPr bwMode="auto">
          <a:xfrm>
            <a:off x="7643232" y="5130459"/>
            <a:ext cx="21547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000"/>
              <a:t>Vorausrechnung_2035_mW_5AG.xlsx</a:t>
            </a:r>
            <a:endParaRPr/>
          </a:p>
        </p:txBody>
      </p:sp>
      <p:sp>
        <p:nvSpPr>
          <p:cNvPr id="33" name="Textfeld 32"/>
          <p:cNvSpPr txBox="1"/>
          <p:nvPr/>
        </p:nvSpPr>
        <p:spPr bwMode="auto">
          <a:xfrm>
            <a:off x="8544603" y="1981891"/>
            <a:ext cx="10374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de-DE" sz="1000"/>
              <a:t>Spielflächen.xlsx</a:t>
            </a:r>
            <a:endParaRPr/>
          </a:p>
        </p:txBody>
      </p:sp>
      <p:sp>
        <p:nvSpPr>
          <p:cNvPr id="34" name="Textfeld 33"/>
          <p:cNvSpPr txBox="1"/>
          <p:nvPr/>
        </p:nvSpPr>
        <p:spPr bwMode="auto">
          <a:xfrm>
            <a:off x="8103291" y="2181202"/>
            <a:ext cx="16065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de-DE" sz="1000" u="sng">
                <a:hlinkClick r:id="rId12" tooltip="https://www.nachbarschaftsverband-karlsruhe.de/b2/fnp2030/HF_sections/content/1624868734837/ZZpaOBDze5G3Xa/2008xx_FNP_2030.pdf"/>
              </a:rPr>
              <a:t>Flächennutzungsplan 2030</a:t>
            </a:r>
            <a:endParaRPr lang="de-DE" sz="1000"/>
          </a:p>
        </p:txBody>
      </p:sp>
      <p:grpSp>
        <p:nvGrpSpPr>
          <p:cNvPr id="37" name="Gruppieren 36"/>
          <p:cNvGrpSpPr/>
          <p:nvPr/>
        </p:nvGrpSpPr>
        <p:grpSpPr bwMode="auto">
          <a:xfrm>
            <a:off x="9890152" y="2023345"/>
            <a:ext cx="1011814" cy="762978"/>
            <a:chOff x="9709528" y="3525991"/>
            <a:chExt cx="1011814" cy="762978"/>
          </a:xfrm>
        </p:grpSpPr>
        <p:sp>
          <p:nvSpPr>
            <p:cNvPr id="20" name="Textfeld 19"/>
            <p:cNvSpPr txBox="1"/>
            <p:nvPr/>
          </p:nvSpPr>
          <p:spPr bwMode="auto">
            <a:xfrm>
              <a:off x="9709528" y="4042748"/>
              <a:ext cx="10118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Flächennutzung</a:t>
              </a:r>
              <a:endParaRPr/>
            </a:p>
          </p:txBody>
        </p:sp>
        <p:pic>
          <p:nvPicPr>
            <p:cNvPr id="36" name="Grafik 35"/>
            <p:cNvPicPr>
              <a:picLocks noChangeAspect="1"/>
            </p:cNvPicPr>
            <p:nvPr/>
          </p:nvPicPr>
          <p:blipFill>
            <a:blip r:embed="rId13"/>
            <a:stretch/>
          </p:blipFill>
          <p:spPr bwMode="auto">
            <a:xfrm>
              <a:off x="9863689" y="3525991"/>
              <a:ext cx="703492" cy="468811"/>
            </a:xfrm>
            <a:prstGeom prst="rect">
              <a:avLst/>
            </a:prstGeom>
          </p:spPr>
        </p:pic>
      </p:grpSp>
      <p:sp>
        <p:nvSpPr>
          <p:cNvPr id="38" name="Textfeld 37"/>
          <p:cNvSpPr txBox="1"/>
          <p:nvPr/>
        </p:nvSpPr>
        <p:spPr bwMode="auto">
          <a:xfrm>
            <a:off x="1831046" y="1981891"/>
            <a:ext cx="18822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000"/>
              <a:t>Wohngebaude_Wohnungen.xlsx</a:t>
            </a:r>
            <a:endParaRPr/>
          </a:p>
        </p:txBody>
      </p:sp>
      <p:sp>
        <p:nvSpPr>
          <p:cNvPr id="39" name="Textfeld 38"/>
          <p:cNvSpPr txBox="1"/>
          <p:nvPr/>
        </p:nvSpPr>
        <p:spPr bwMode="auto">
          <a:xfrm flipH="0" flipV="0">
            <a:off x="7643232" y="4916590"/>
            <a:ext cx="2066697" cy="24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de-DE" sz="1000"/>
              <a:t>Vorausrechnung_Anteile.xlsx</a:t>
            </a:r>
            <a:endParaRPr/>
          </a:p>
        </p:txBody>
      </p:sp>
      <p:sp>
        <p:nvSpPr>
          <p:cNvPr id="40" name="Textfeld 39"/>
          <p:cNvSpPr txBox="1"/>
          <p:nvPr/>
        </p:nvSpPr>
        <p:spPr bwMode="auto">
          <a:xfrm>
            <a:off x="1831046" y="2185295"/>
            <a:ext cx="20489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000"/>
              <a:t>Wohngebäude_Größenstruktur.xlsx</a:t>
            </a:r>
            <a:endParaRPr/>
          </a:p>
        </p:txBody>
      </p:sp>
      <p:sp>
        <p:nvSpPr>
          <p:cNvPr id="41" name="Textfeld 40"/>
          <p:cNvSpPr txBox="1"/>
          <p:nvPr/>
        </p:nvSpPr>
        <p:spPr bwMode="auto">
          <a:xfrm>
            <a:off x="8187546" y="3850738"/>
            <a:ext cx="14148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de-DE" sz="1000"/>
              <a:t>Wohnsitztyp.xlsx</a:t>
            </a:r>
            <a:endParaRPr/>
          </a:p>
        </p:txBody>
      </p:sp>
      <p:sp>
        <p:nvSpPr>
          <p:cNvPr id="42" name="Textfeld 41"/>
          <p:cNvSpPr txBox="1"/>
          <p:nvPr/>
        </p:nvSpPr>
        <p:spPr bwMode="auto">
          <a:xfrm>
            <a:off x="8167254" y="3645015"/>
            <a:ext cx="14148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de-DE" sz="1000"/>
              <a:t>Altersstruktur.xlsx</a:t>
            </a:r>
            <a:endParaRPr/>
          </a:p>
        </p:txBody>
      </p:sp>
      <p:pic>
        <p:nvPicPr>
          <p:cNvPr id="43" name="Grafik 42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9794823" y="4871466"/>
            <a:ext cx="1815367" cy="549235"/>
          </a:xfrm>
          <a:prstGeom prst="rect">
            <a:avLst/>
          </a:prstGeom>
        </p:spPr>
      </p:pic>
      <p:sp>
        <p:nvSpPr>
          <p:cNvPr id="44" name="Textfeld 43"/>
          <p:cNvSpPr txBox="1"/>
          <p:nvPr/>
        </p:nvSpPr>
        <p:spPr bwMode="auto">
          <a:xfrm>
            <a:off x="1853122" y="3629626"/>
            <a:ext cx="18822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/>
              <a:t>Kraftfahrzeuge_insgesamt.xlsx</a:t>
            </a:r>
            <a:endParaRPr/>
          </a:p>
        </p:txBody>
      </p:sp>
      <p:sp>
        <p:nvSpPr>
          <p:cNvPr id="1637531513" name=""/>
          <p:cNvSpPr/>
          <p:nvPr/>
        </p:nvSpPr>
        <p:spPr bwMode="auto">
          <a:xfrm>
            <a:off x="148060" y="6294718"/>
            <a:ext cx="5689314" cy="42675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 algn="ctr">
              <a:defRPr/>
            </a:pPr>
            <a:r>
              <a:rPr sz="2200" b="1">
                <a:ln w="15773">
                  <a:solidFill>
                    <a:schemeClr val="accent2">
                      <a:lumMod val="75000"/>
                    </a:schemeClr>
                  </a:solidFill>
                </a:ln>
                <a:noFill/>
              </a:rPr>
              <a:t>xlsx-Dateien sind im Ordner „Dateien“ abgelegt </a:t>
            </a:r>
            <a:endParaRPr sz="2200" b="1">
              <a:ln w="15773">
                <a:solidFill>
                  <a:schemeClr val="accent2">
                    <a:lumMod val="75000"/>
                  </a:schemeClr>
                </a:solidFill>
              </a:ln>
              <a:noFill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de-DE" sz="2800"/>
              <a:t>INDIKATOREN ZUM THEMA ARMUTSBEKÄMPFUNG</a:t>
            </a:r>
            <a:br>
              <a:rPr lang="de-DE" sz="2800"/>
            </a:br>
            <a:r>
              <a:rPr lang="de-DE" sz="2000"/>
              <a:t>Fortschreibung 2016</a:t>
            </a:r>
            <a:endParaRPr lang="de-DE" sz="280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PDF Datei nutzbar machen</a:t>
            </a:r>
            <a:endParaRPr/>
          </a:p>
        </p:txBody>
      </p:sp>
      <p:pic>
        <p:nvPicPr>
          <p:cNvPr id="4" name="Grafik 3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25630" y="1593940"/>
            <a:ext cx="2540739" cy="2216060"/>
          </a:xfrm>
          <a:prstGeom prst="rect">
            <a:avLst/>
          </a:prstGeom>
        </p:spPr>
      </p:pic>
      <p:pic>
        <p:nvPicPr>
          <p:cNvPr id="5" name="Grafik 4">
            <a:hlinkClick r:id="rId4"/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412017" y="1825625"/>
            <a:ext cx="2941782" cy="2032000"/>
          </a:xfrm>
          <a:prstGeom prst="rect">
            <a:avLst/>
          </a:prstGeom>
        </p:spPr>
      </p:pic>
      <p:pic>
        <p:nvPicPr>
          <p:cNvPr id="6" name="Grafik 5">
            <a:hlinkClick r:id="rId6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838198" y="4419600"/>
            <a:ext cx="2639588" cy="1757363"/>
          </a:xfrm>
          <a:prstGeom prst="rect">
            <a:avLst/>
          </a:prstGeom>
        </p:spPr>
      </p:pic>
      <p:cxnSp>
        <p:nvCxnSpPr>
          <p:cNvPr id="8" name="Verbinder: gekrümmt 7"/>
          <p:cNvCxnSpPr>
            <a:cxnSpLocks/>
            <a:stCxn id="4" idx="1"/>
            <a:endCxn id="6" idx="3"/>
          </p:cNvCxnSpPr>
          <p:nvPr/>
        </p:nvCxnSpPr>
        <p:spPr bwMode="auto">
          <a:xfrm rot="10800000" flipV="1">
            <a:off x="3477788" y="2701970"/>
            <a:ext cx="1347843" cy="259631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Verbinder: gekrümmt 13"/>
          <p:cNvCxnSpPr>
            <a:cxnSpLocks/>
            <a:stCxn id="4" idx="3"/>
            <a:endCxn id="5" idx="1"/>
          </p:cNvCxnSpPr>
          <p:nvPr/>
        </p:nvCxnSpPr>
        <p:spPr bwMode="auto">
          <a:xfrm>
            <a:off x="7366369" y="2701970"/>
            <a:ext cx="1045648" cy="13965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412017" y="4068703"/>
            <a:ext cx="3052185" cy="2108259"/>
          </a:xfrm>
          <a:prstGeom prst="rect">
            <a:avLst/>
          </a:prstGeom>
        </p:spPr>
      </p:pic>
      <p:cxnSp>
        <p:nvCxnSpPr>
          <p:cNvPr id="17" name="Verbinder: gekrümmt 16"/>
          <p:cNvCxnSpPr>
            <a:cxnSpLocks/>
            <a:stCxn id="4" idx="3"/>
            <a:endCxn id="15" idx="1"/>
          </p:cNvCxnSpPr>
          <p:nvPr/>
        </p:nvCxnSpPr>
        <p:spPr bwMode="auto">
          <a:xfrm>
            <a:off x="7366369" y="2701970"/>
            <a:ext cx="1045648" cy="242086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6249" y="2431800"/>
            <a:ext cx="2639588" cy="1778647"/>
          </a:xfrm>
          <a:prstGeom prst="rect">
            <a:avLst/>
          </a:prstGeom>
        </p:spPr>
      </p:pic>
      <p:cxnSp>
        <p:nvCxnSpPr>
          <p:cNvPr id="20" name="Verbinder: gekrümmt 19"/>
          <p:cNvCxnSpPr>
            <a:cxnSpLocks/>
            <a:stCxn id="4" idx="1"/>
            <a:endCxn id="18" idx="3"/>
          </p:cNvCxnSpPr>
          <p:nvPr/>
        </p:nvCxnSpPr>
        <p:spPr bwMode="auto">
          <a:xfrm rot="10800000" flipV="1">
            <a:off x="3505838" y="2701970"/>
            <a:ext cx="1319793" cy="61915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Verbinder: gekrümmt 21"/>
          <p:cNvCxnSpPr>
            <a:cxnSpLocks/>
          </p:cNvCxnSpPr>
          <p:nvPr/>
        </p:nvCxnSpPr>
        <p:spPr bwMode="auto">
          <a:xfrm>
            <a:off x="447675" y="351616"/>
            <a:ext cx="914400" cy="91440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fik 22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5093220" y="4419600"/>
            <a:ext cx="2005560" cy="2052989"/>
          </a:xfrm>
          <a:prstGeom prst="rect">
            <a:avLst/>
          </a:prstGeom>
        </p:spPr>
      </p:pic>
      <p:sp>
        <p:nvSpPr>
          <p:cNvPr id="28" name="Pfeil: nach oben und unten 27"/>
          <p:cNvSpPr/>
          <p:nvPr/>
        </p:nvSpPr>
        <p:spPr bwMode="auto">
          <a:xfrm>
            <a:off x="5967412" y="3838972"/>
            <a:ext cx="257175" cy="550863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9" name="Textfeld 28"/>
          <p:cNvSpPr txBox="1"/>
          <p:nvPr/>
        </p:nvSpPr>
        <p:spPr bwMode="auto">
          <a:xfrm>
            <a:off x="4424586" y="3944937"/>
            <a:ext cx="3509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/>
              <a:t>Inhalte von </a:t>
            </a:r>
            <a:r>
              <a:rPr lang="de-DE"/>
              <a:t>pdf</a:t>
            </a:r>
            <a:r>
              <a:rPr lang="de-DE"/>
              <a:t> Dateien verknüpfen</a:t>
            </a:r>
            <a:endParaRPr/>
          </a:p>
        </p:txBody>
      </p:sp>
      <p:sp>
        <p:nvSpPr>
          <p:cNvPr id="30" name="Textfeld 29"/>
          <p:cNvSpPr txBox="1"/>
          <p:nvPr/>
        </p:nvSpPr>
        <p:spPr bwMode="auto">
          <a:xfrm>
            <a:off x="7453038" y="3061241"/>
            <a:ext cx="126573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/>
              <a:t>Textanalyse</a:t>
            </a:r>
            <a:endParaRPr/>
          </a:p>
        </p:txBody>
      </p:sp>
      <p:sp>
        <p:nvSpPr>
          <p:cNvPr id="31" name="Textfeld 30"/>
          <p:cNvSpPr txBox="1"/>
          <p:nvPr/>
        </p:nvSpPr>
        <p:spPr bwMode="auto">
          <a:xfrm>
            <a:off x="3532868" y="3086730"/>
            <a:ext cx="145071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/>
              <a:t>Datenanalyse</a:t>
            </a:r>
            <a:endParaRPr/>
          </a:p>
        </p:txBody>
      </p:sp>
      <p:sp>
        <p:nvSpPr>
          <p:cNvPr id="32" name="Foliennummernplatzhalter 3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800"/>
              <a:t>Eine Reise durch „Datenwelten“</a:t>
            </a:r>
            <a:endParaRPr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5BA8A6-ED88-41AB-828A-0D1809737E4E}" type="slidenum">
              <a:rPr lang="de-DE"/>
              <a:t/>
            </a:fld>
            <a:endParaRPr lang="de-DE"/>
          </a:p>
        </p:txBody>
      </p:sp>
      <p:sp>
        <p:nvSpPr>
          <p:cNvPr id="4" name="Rechteck 3"/>
          <p:cNvSpPr/>
          <p:nvPr/>
        </p:nvSpPr>
        <p:spPr bwMode="auto">
          <a:xfrm>
            <a:off x="5160628" y="3068273"/>
            <a:ext cx="1870744" cy="7214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/>
              <a:t>Wohnen und Bauen</a:t>
            </a:r>
            <a:endParaRPr/>
          </a:p>
        </p:txBody>
      </p:sp>
      <p:pic>
        <p:nvPicPr>
          <p:cNvPr id="5" name="Grafik 4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903533" y="3297492"/>
            <a:ext cx="2432829" cy="1438770"/>
          </a:xfrm>
          <a:prstGeom prst="rect">
            <a:avLst/>
          </a:prstGeom>
        </p:spPr>
      </p:pic>
      <p:pic>
        <p:nvPicPr>
          <p:cNvPr id="6" name="Grafik 5">
            <a:hlinkClick r:id="rId4"/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532176" y="2207300"/>
            <a:ext cx="1729344" cy="972756"/>
          </a:xfrm>
          <a:prstGeom prst="rect">
            <a:avLst/>
          </a:prstGeom>
        </p:spPr>
      </p:pic>
      <p:pic>
        <p:nvPicPr>
          <p:cNvPr id="7" name="Grafik 6">
            <a:hlinkClick r:id="rId6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923614" y="1211030"/>
            <a:ext cx="1181354" cy="166889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3839203" y="1422266"/>
            <a:ext cx="2278504" cy="1325564"/>
          </a:xfrm>
          <a:prstGeom prst="rect">
            <a:avLst/>
          </a:prstGeom>
        </p:spPr>
      </p:pic>
      <p:cxnSp>
        <p:nvCxnSpPr>
          <p:cNvPr id="10" name="Verbinder: gekrümmt 9"/>
          <p:cNvCxnSpPr>
            <a:cxnSpLocks/>
            <a:stCxn id="13" idx="0"/>
            <a:endCxn id="8" idx="2"/>
          </p:cNvCxnSpPr>
          <p:nvPr/>
        </p:nvCxnSpPr>
        <p:spPr bwMode="auto">
          <a:xfrm rot="16199999" flipV="1">
            <a:off x="5415847" y="2310439"/>
            <a:ext cx="318345" cy="119312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690823" y="1733746"/>
            <a:ext cx="869648" cy="1615928"/>
          </a:xfrm>
          <a:prstGeom prst="rect">
            <a:avLst/>
          </a:prstGeom>
        </p:spPr>
      </p:pic>
      <p:pic>
        <p:nvPicPr>
          <p:cNvPr id="12" name="Grafik 11">
            <a:hlinkClick r:id="rId10"/>
          </p:cNvPr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1695274" y="1769992"/>
            <a:ext cx="1277141" cy="1807567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5317161" y="3066175"/>
            <a:ext cx="1708841" cy="1154622"/>
          </a:xfrm>
          <a:prstGeom prst="rect">
            <a:avLst/>
          </a:prstGeom>
        </p:spPr>
      </p:pic>
      <p:cxnSp>
        <p:nvCxnSpPr>
          <p:cNvPr id="15" name="Gerader Verbinder 14"/>
          <p:cNvCxnSpPr>
            <a:cxnSpLocks/>
            <a:stCxn id="12" idx="3"/>
            <a:endCxn id="13" idx="1"/>
          </p:cNvCxnSpPr>
          <p:nvPr/>
        </p:nvCxnSpPr>
        <p:spPr bwMode="auto">
          <a:xfrm>
            <a:off x="2972415" y="2673776"/>
            <a:ext cx="2344746" cy="969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>
            <a:cxnSpLocks/>
            <a:stCxn id="13" idx="3"/>
            <a:endCxn id="7" idx="1"/>
          </p:cNvCxnSpPr>
          <p:nvPr/>
        </p:nvCxnSpPr>
        <p:spPr bwMode="auto">
          <a:xfrm flipV="1">
            <a:off x="7026002" y="2045479"/>
            <a:ext cx="897612" cy="15980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>
            <a:cxnSpLocks/>
            <a:stCxn id="13" idx="3"/>
            <a:endCxn id="6" idx="1"/>
          </p:cNvCxnSpPr>
          <p:nvPr/>
        </p:nvCxnSpPr>
        <p:spPr bwMode="auto">
          <a:xfrm flipV="1">
            <a:off x="7026002" y="2693678"/>
            <a:ext cx="2506175" cy="9498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>
            <a:cxnSpLocks/>
            <a:stCxn id="13" idx="3"/>
            <a:endCxn id="5" idx="1"/>
          </p:cNvCxnSpPr>
          <p:nvPr/>
        </p:nvCxnSpPr>
        <p:spPr bwMode="auto">
          <a:xfrm>
            <a:off x="7026002" y="3643486"/>
            <a:ext cx="1877531" cy="3733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Grafik 28">
            <a:hlinkClick r:id="rId13"/>
          </p:cNvPr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388137" y="3392733"/>
            <a:ext cx="1279513" cy="1807567"/>
          </a:xfrm>
          <a:prstGeom prst="rect">
            <a:avLst/>
          </a:prstGeom>
        </p:spPr>
      </p:pic>
      <p:pic>
        <p:nvPicPr>
          <p:cNvPr id="30" name="Grafik 29">
            <a:hlinkClick r:id="rId15"/>
          </p:cNvPr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3398227" y="4339618"/>
            <a:ext cx="1248907" cy="2500678"/>
          </a:xfrm>
          <a:prstGeom prst="rect">
            <a:avLst/>
          </a:prstGeom>
        </p:spPr>
      </p:pic>
      <p:pic>
        <p:nvPicPr>
          <p:cNvPr id="32" name="Grafik 31">
            <a:hlinkClick r:id="rId17"/>
          </p:cNvPr>
          <p:cNvPicPr>
            <a:picLocks noChangeAspect="1"/>
          </p:cNvPicPr>
          <p:nvPr/>
        </p:nvPicPr>
        <p:blipFill>
          <a:blip r:embed="rId18"/>
          <a:stretch/>
        </p:blipFill>
        <p:spPr bwMode="auto">
          <a:xfrm>
            <a:off x="5499524" y="4898293"/>
            <a:ext cx="1067712" cy="1562987"/>
          </a:xfrm>
          <a:prstGeom prst="rect">
            <a:avLst/>
          </a:prstGeom>
        </p:spPr>
      </p:pic>
      <p:pic>
        <p:nvPicPr>
          <p:cNvPr id="33" name="Grafik 32">
            <a:hlinkClick r:id="rId19"/>
          </p:cNvPr>
          <p:cNvPicPr>
            <a:picLocks noChangeAspect="1"/>
          </p:cNvPicPr>
          <p:nvPr/>
        </p:nvPicPr>
        <p:blipFill>
          <a:blip r:embed="rId20"/>
          <a:stretch/>
        </p:blipFill>
        <p:spPr bwMode="auto">
          <a:xfrm>
            <a:off x="6959592" y="4959706"/>
            <a:ext cx="1154664" cy="1633850"/>
          </a:xfrm>
          <a:prstGeom prst="rect">
            <a:avLst/>
          </a:prstGeom>
        </p:spPr>
      </p:pic>
      <p:cxnSp>
        <p:nvCxnSpPr>
          <p:cNvPr id="35" name="Gerader Verbinder 34"/>
          <p:cNvCxnSpPr>
            <a:cxnSpLocks/>
            <a:stCxn id="13" idx="2"/>
            <a:endCxn id="30" idx="3"/>
          </p:cNvCxnSpPr>
          <p:nvPr/>
        </p:nvCxnSpPr>
        <p:spPr bwMode="auto">
          <a:xfrm flipH="1">
            <a:off x="4647134" y="4220797"/>
            <a:ext cx="1524448" cy="1369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Gerader Verbinder 36"/>
          <p:cNvCxnSpPr>
            <a:cxnSpLocks/>
            <a:stCxn id="13" idx="1"/>
            <a:endCxn id="29" idx="3"/>
          </p:cNvCxnSpPr>
          <p:nvPr/>
        </p:nvCxnSpPr>
        <p:spPr bwMode="auto">
          <a:xfrm flipH="1">
            <a:off x="1667650" y="3643486"/>
            <a:ext cx="3649511" cy="653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/>
          <p:cNvCxnSpPr>
            <a:cxnSpLocks/>
            <a:stCxn id="13" idx="2"/>
            <a:endCxn id="33" idx="0"/>
          </p:cNvCxnSpPr>
          <p:nvPr/>
        </p:nvCxnSpPr>
        <p:spPr bwMode="auto">
          <a:xfrm>
            <a:off x="6171582" y="4220797"/>
            <a:ext cx="1365342" cy="738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/>
        </p:nvPicPr>
        <p:blipFill>
          <a:blip r:embed="rId21"/>
          <a:stretch/>
        </p:blipFill>
        <p:spPr bwMode="auto">
          <a:xfrm>
            <a:off x="1636832" y="4945320"/>
            <a:ext cx="1540842" cy="1539795"/>
          </a:xfrm>
          <a:prstGeom prst="rect">
            <a:avLst/>
          </a:prstGeom>
        </p:spPr>
      </p:pic>
      <p:cxnSp>
        <p:nvCxnSpPr>
          <p:cNvPr id="18" name="Gerader Verbinder 17"/>
          <p:cNvCxnSpPr>
            <a:cxnSpLocks/>
            <a:stCxn id="9" idx="0"/>
            <a:endCxn id="13" idx="1"/>
          </p:cNvCxnSpPr>
          <p:nvPr/>
        </p:nvCxnSpPr>
        <p:spPr bwMode="auto">
          <a:xfrm flipV="1">
            <a:off x="2407253" y="3643486"/>
            <a:ext cx="2909908" cy="13018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>
            <a:cxnSpLocks/>
            <a:stCxn id="13" idx="2"/>
            <a:endCxn id="32" idx="0"/>
          </p:cNvCxnSpPr>
          <p:nvPr/>
        </p:nvCxnSpPr>
        <p:spPr bwMode="auto">
          <a:xfrm flipH="1">
            <a:off x="6033380" y="4220797"/>
            <a:ext cx="138202" cy="6774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 bwMode="auto">
          <a:xfrm>
            <a:off x="4691457" y="6033184"/>
            <a:ext cx="2074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600"/>
              <a:t>© Stadt Karlsruhe</a:t>
            </a:r>
            <a:br>
              <a:rPr lang="de-DE" sz="600"/>
            </a:br>
            <a:r>
              <a:rPr lang="de-DE" sz="600"/>
              <a:t>Alle Rechte vorbehalten. Ohne ausdrückliche Genehmigung</a:t>
            </a:r>
            <a:br>
              <a:rPr lang="de-DE" sz="600"/>
            </a:br>
            <a:r>
              <a:rPr lang="de-DE" sz="600"/>
              <a:t>des Herausgebers ist es nicht gestattet, diese Veröffentlichung</a:t>
            </a:r>
            <a:br>
              <a:rPr lang="de-DE" sz="600"/>
            </a:br>
            <a:r>
              <a:rPr lang="de-DE" sz="600"/>
              <a:t>oder Teile daraus zu vervielfältigen oder in elektronischen</a:t>
            </a:r>
            <a:br>
              <a:rPr lang="de-DE" sz="600"/>
            </a:br>
            <a:r>
              <a:rPr lang="de-DE" sz="600"/>
              <a:t>Systemen anzubieten.</a:t>
            </a:r>
            <a:endParaRPr/>
          </a:p>
        </p:txBody>
      </p:sp>
      <p:pic>
        <p:nvPicPr>
          <p:cNvPr id="25" name="Grafik 24">
            <a:hlinkClick r:id="rId22"/>
          </p:cNvPr>
          <p:cNvPicPr>
            <a:picLocks noChangeAspect="1"/>
          </p:cNvPicPr>
          <p:nvPr/>
        </p:nvPicPr>
        <p:blipFill>
          <a:blip r:embed="rId23"/>
          <a:stretch/>
        </p:blipFill>
        <p:spPr bwMode="auto">
          <a:xfrm>
            <a:off x="8610600" y="4967986"/>
            <a:ext cx="2237296" cy="1156640"/>
          </a:xfrm>
          <a:prstGeom prst="rect">
            <a:avLst/>
          </a:prstGeom>
        </p:spPr>
      </p:pic>
      <p:cxnSp>
        <p:nvCxnSpPr>
          <p:cNvPr id="17" name="Gerader Verbinder 16"/>
          <p:cNvCxnSpPr>
            <a:cxnSpLocks/>
            <a:stCxn id="13" idx="3"/>
            <a:endCxn id="25" idx="1"/>
          </p:cNvCxnSpPr>
          <p:nvPr/>
        </p:nvCxnSpPr>
        <p:spPr bwMode="auto">
          <a:xfrm>
            <a:off x="7026002" y="3643486"/>
            <a:ext cx="1584598" cy="1902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fik 40">
            <a:hlinkClick r:id="rId24"/>
          </p:cNvPr>
          <p:cNvPicPr>
            <a:picLocks noChangeAspect="1"/>
          </p:cNvPicPr>
          <p:nvPr/>
        </p:nvPicPr>
        <p:blipFill>
          <a:blip r:embed="rId25"/>
          <a:stretch/>
        </p:blipFill>
        <p:spPr bwMode="auto">
          <a:xfrm>
            <a:off x="6397358" y="1007108"/>
            <a:ext cx="944522" cy="1626409"/>
          </a:xfrm>
          <a:prstGeom prst="rect">
            <a:avLst/>
          </a:prstGeom>
        </p:spPr>
      </p:pic>
      <p:cxnSp>
        <p:nvCxnSpPr>
          <p:cNvPr id="43" name="Verbinder: gekrümmt 42"/>
          <p:cNvCxnSpPr>
            <a:cxnSpLocks/>
            <a:stCxn id="13" idx="0"/>
            <a:endCxn id="41" idx="2"/>
          </p:cNvCxnSpPr>
          <p:nvPr/>
        </p:nvCxnSpPr>
        <p:spPr bwMode="auto">
          <a:xfrm rot="5400000" flipH="1" flipV="1">
            <a:off x="6304271" y="2500828"/>
            <a:ext cx="432658" cy="69803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800" b="1"/>
              <a:t>Bereitstellung und –</a:t>
            </a:r>
            <a:r>
              <a:rPr lang="de-DE" sz="2800" b="1"/>
              <a:t>nutzung</a:t>
            </a:r>
            <a:r>
              <a:rPr lang="de-DE" sz="2800" b="1"/>
              <a:t> offener (Verwaltungs-)Daten </a:t>
            </a:r>
            <a:endParaRPr lang="de-DE" sz="280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4AE81D-BC1A-4A1B-99CC-3B807974B088}" type="slidenum">
              <a:rPr lang="de-DE"/>
              <a:t/>
            </a:fld>
            <a:endParaRPr lang="de-DE"/>
          </a:p>
        </p:txBody>
      </p:sp>
      <p:sp>
        <p:nvSpPr>
          <p:cNvPr id="5" name="Ellipse 4"/>
          <p:cNvSpPr/>
          <p:nvPr/>
        </p:nvSpPr>
        <p:spPr bwMode="auto">
          <a:xfrm>
            <a:off x="3110050" y="2506690"/>
            <a:ext cx="3972740" cy="2645354"/>
          </a:xfrm>
          <a:prstGeom prst="ellipse">
            <a:avLst/>
          </a:prstGeom>
          <a:solidFill>
            <a:schemeClr val="bg1">
              <a:lumMod val="95000"/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" name="Ellipse 5"/>
          <p:cNvSpPr/>
          <p:nvPr/>
        </p:nvSpPr>
        <p:spPr bwMode="auto">
          <a:xfrm>
            <a:off x="5205549" y="2506690"/>
            <a:ext cx="3972740" cy="2645354"/>
          </a:xfrm>
          <a:prstGeom prst="ellipse">
            <a:avLst/>
          </a:prstGeom>
          <a:solidFill>
            <a:schemeClr val="bg1">
              <a:lumMod val="95000"/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Textfeld 6"/>
          <p:cNvSpPr txBox="1"/>
          <p:nvPr/>
        </p:nvSpPr>
        <p:spPr bwMode="auto">
          <a:xfrm>
            <a:off x="3647940" y="3244591"/>
            <a:ext cx="125444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de-DE" sz="1400" b="1"/>
              <a:t>Extrahiere</a:t>
            </a:r>
            <a:endParaRPr/>
          </a:p>
          <a:p>
            <a:pPr algn="r">
              <a:defRPr/>
            </a:pPr>
            <a:r>
              <a:rPr lang="de-DE" sz="1400" b="1"/>
              <a:t>Bereinige</a:t>
            </a:r>
            <a:endParaRPr/>
          </a:p>
          <a:p>
            <a:pPr algn="r">
              <a:defRPr/>
            </a:pPr>
            <a:r>
              <a:rPr lang="de-DE" sz="1400" b="1"/>
              <a:t>Transformiere</a:t>
            </a:r>
            <a:endParaRPr/>
          </a:p>
          <a:p>
            <a:pPr algn="r">
              <a:defRPr/>
            </a:pPr>
            <a:r>
              <a:rPr lang="de-DE" sz="1400" b="1"/>
              <a:t>Transferiere</a:t>
            </a:r>
            <a:endParaRPr/>
          </a:p>
          <a:p>
            <a:pPr algn="r">
              <a:defRPr/>
            </a:pPr>
            <a:r>
              <a:rPr lang="de-DE" sz="1400" b="1"/>
              <a:t>Dokumentiere</a:t>
            </a:r>
            <a:endParaRPr/>
          </a:p>
        </p:txBody>
      </p:sp>
      <p:sp>
        <p:nvSpPr>
          <p:cNvPr id="8" name="Textfeld 7"/>
          <p:cNvSpPr txBox="1"/>
          <p:nvPr/>
        </p:nvSpPr>
        <p:spPr bwMode="auto">
          <a:xfrm>
            <a:off x="7570315" y="3244590"/>
            <a:ext cx="104028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400" b="1"/>
              <a:t>Frage</a:t>
            </a:r>
            <a:endParaRPr/>
          </a:p>
          <a:p>
            <a:pPr>
              <a:defRPr/>
            </a:pPr>
            <a:r>
              <a:rPr lang="de-DE" sz="1400" b="1"/>
              <a:t>Antwort</a:t>
            </a:r>
            <a:endParaRPr/>
          </a:p>
          <a:p>
            <a:pPr>
              <a:defRPr/>
            </a:pPr>
            <a:r>
              <a:rPr lang="de-DE" sz="1400" b="1"/>
              <a:t>Analyse</a:t>
            </a:r>
            <a:endParaRPr/>
          </a:p>
          <a:p>
            <a:pPr>
              <a:defRPr/>
            </a:pPr>
            <a:r>
              <a:rPr lang="de-DE" sz="1400" b="1"/>
              <a:t>Visualisiere</a:t>
            </a:r>
            <a:endParaRPr/>
          </a:p>
          <a:p>
            <a:pPr>
              <a:defRPr/>
            </a:pPr>
            <a:r>
              <a:rPr lang="de-DE" sz="1400" b="1"/>
              <a:t>Baue</a:t>
            </a:r>
            <a:endParaRPr/>
          </a:p>
        </p:txBody>
      </p:sp>
      <p:sp>
        <p:nvSpPr>
          <p:cNvPr id="9" name="Textfeld 8"/>
          <p:cNvSpPr txBox="1"/>
          <p:nvPr/>
        </p:nvSpPr>
        <p:spPr bwMode="auto">
          <a:xfrm>
            <a:off x="2676175" y="5629492"/>
            <a:ext cx="232009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b="1"/>
              <a:t>IT-Unterstützung</a:t>
            </a:r>
            <a:endParaRPr/>
          </a:p>
        </p:txBody>
      </p:sp>
      <p:sp>
        <p:nvSpPr>
          <p:cNvPr id="10" name="Textfeld 9"/>
          <p:cNvSpPr txBox="1"/>
          <p:nvPr/>
        </p:nvSpPr>
        <p:spPr bwMode="auto">
          <a:xfrm>
            <a:off x="8290544" y="1595160"/>
            <a:ext cx="233557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600" b="1"/>
              <a:t>Arbeits-/Projektgruppen:</a:t>
            </a:r>
            <a:endParaRPr/>
          </a:p>
          <a:p>
            <a:pPr>
              <a:defRPr/>
            </a:pPr>
            <a:r>
              <a:rPr lang="de-DE" sz="1600" b="1"/>
              <a:t>Anwendungsteams</a:t>
            </a:r>
            <a:endParaRPr/>
          </a:p>
        </p:txBody>
      </p:sp>
      <p:sp>
        <p:nvSpPr>
          <p:cNvPr id="12" name="Zylinder 11"/>
          <p:cNvSpPr/>
          <p:nvPr/>
        </p:nvSpPr>
        <p:spPr bwMode="auto">
          <a:xfrm>
            <a:off x="2447423" y="3029903"/>
            <a:ext cx="881826" cy="693449"/>
          </a:xfrm>
          <a:prstGeom prst="can">
            <a:avLst>
              <a:gd name="adj" fmla="val 2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>
                <a:solidFill>
                  <a:schemeClr val="tx1"/>
                </a:solidFill>
              </a:rPr>
              <a:t>Statistik-atlas</a:t>
            </a:r>
            <a:endParaRPr/>
          </a:p>
        </p:txBody>
      </p:sp>
      <p:sp>
        <p:nvSpPr>
          <p:cNvPr id="13" name="Zylinder 12"/>
          <p:cNvSpPr/>
          <p:nvPr/>
        </p:nvSpPr>
        <p:spPr bwMode="auto">
          <a:xfrm>
            <a:off x="2462950" y="3917726"/>
            <a:ext cx="881826" cy="693449"/>
          </a:xfrm>
          <a:prstGeom prst="can">
            <a:avLst>
              <a:gd name="adj" fmla="val 2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>
                <a:solidFill>
                  <a:schemeClr val="tx1"/>
                </a:solidFill>
              </a:rPr>
              <a:t>Geo-Portal</a:t>
            </a:r>
            <a:endParaRPr/>
          </a:p>
        </p:txBody>
      </p:sp>
      <p:sp>
        <p:nvSpPr>
          <p:cNvPr id="14" name="Zylinder 13"/>
          <p:cNvSpPr/>
          <p:nvPr/>
        </p:nvSpPr>
        <p:spPr bwMode="auto">
          <a:xfrm>
            <a:off x="3110050" y="4713183"/>
            <a:ext cx="881826" cy="693449"/>
          </a:xfrm>
          <a:prstGeom prst="can">
            <a:avLst>
              <a:gd name="adj" fmla="val 2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>
                <a:solidFill>
                  <a:schemeClr val="tx1"/>
                </a:solidFill>
              </a:rPr>
              <a:t>Webseiten der Stadt</a:t>
            </a:r>
            <a:endParaRPr/>
          </a:p>
        </p:txBody>
      </p:sp>
      <p:sp>
        <p:nvSpPr>
          <p:cNvPr id="15" name="Textfeld 14"/>
          <p:cNvSpPr txBox="1"/>
          <p:nvPr/>
        </p:nvSpPr>
        <p:spPr bwMode="auto">
          <a:xfrm>
            <a:off x="5545828" y="3341120"/>
            <a:ext cx="119770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 b="1"/>
              <a:t>Daten für den ODD 2024</a:t>
            </a:r>
            <a:endParaRPr/>
          </a:p>
        </p:txBody>
      </p:sp>
      <p:sp>
        <p:nvSpPr>
          <p:cNvPr id="16" name="Textfeld 15"/>
          <p:cNvSpPr txBox="1"/>
          <p:nvPr/>
        </p:nvSpPr>
        <p:spPr bwMode="auto">
          <a:xfrm>
            <a:off x="7082790" y="5629492"/>
            <a:ext cx="232009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b="1"/>
              <a:t>IT- und Daten-Nutzung</a:t>
            </a:r>
            <a:endParaRPr/>
          </a:p>
        </p:txBody>
      </p:sp>
      <p:pic>
        <p:nvPicPr>
          <p:cNvPr id="17" name="Grafik 16" descr="Marienkäfer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363156" y="4075581"/>
            <a:ext cx="605318" cy="605318"/>
          </a:xfrm>
          <a:prstGeom prst="rect">
            <a:avLst/>
          </a:prstGeom>
        </p:spPr>
      </p:pic>
      <p:pic>
        <p:nvPicPr>
          <p:cNvPr id="18" name="Grafik 17" descr="Vorstadtszeneri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758375" y="2275852"/>
            <a:ext cx="605318" cy="605318"/>
          </a:xfrm>
          <a:prstGeom prst="rect">
            <a:avLst/>
          </a:prstGeom>
        </p:spPr>
      </p:pic>
      <p:pic>
        <p:nvPicPr>
          <p:cNvPr id="19" name="Grafik 18" descr="Radfahren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63156" y="3038461"/>
            <a:ext cx="605318" cy="605318"/>
          </a:xfrm>
          <a:prstGeom prst="rect">
            <a:avLst/>
          </a:prstGeom>
        </p:spPr>
      </p:pic>
      <p:pic>
        <p:nvPicPr>
          <p:cNvPr id="20" name="Grafik 19" descr="Teils Sonne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761019" y="4757248"/>
            <a:ext cx="605318" cy="605318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 bwMode="auto">
          <a:xfrm>
            <a:off x="852352" y="1759439"/>
            <a:ext cx="23355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b="1"/>
              <a:t>Arbeits-/Projektgruppen:</a:t>
            </a:r>
            <a:endParaRPr/>
          </a:p>
          <a:p>
            <a:pPr>
              <a:defRPr/>
            </a:pPr>
            <a:r>
              <a:rPr lang="de-DE" sz="1600" b="1"/>
              <a:t>Technikteams</a:t>
            </a:r>
            <a:endParaRPr/>
          </a:p>
        </p:txBody>
      </p:sp>
      <p:sp>
        <p:nvSpPr>
          <p:cNvPr id="11" name="Zylinder 10"/>
          <p:cNvSpPr/>
          <p:nvPr/>
        </p:nvSpPr>
        <p:spPr bwMode="auto">
          <a:xfrm>
            <a:off x="3110050" y="2163256"/>
            <a:ext cx="881826" cy="693449"/>
          </a:xfrm>
          <a:prstGeom prst="can">
            <a:avLst>
              <a:gd name="adj" fmla="val 2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>
                <a:solidFill>
                  <a:schemeClr val="tx1"/>
                </a:solidFill>
              </a:rPr>
              <a:t>Transparenzportal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ONLYOFFICE/7.2.2.56</Application>
  <DocSecurity>0</DocSecurity>
  <PresentationFormat>Breitbild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Transparenzportal der Stadt Karlsruhe</dc:title>
  <dc:subject/>
  <dc:creator>Josef Attmann</dc:creator>
  <cp:keywords/>
  <dc:description/>
  <dc:identifier/>
  <dc:language/>
  <cp:lastModifiedBy>josef</cp:lastModifiedBy>
  <cp:revision>102</cp:revision>
  <dcterms:created xsi:type="dcterms:W3CDTF">2024-01-17T11:17:10Z</dcterms:created>
  <dcterms:modified xsi:type="dcterms:W3CDTF">2024-02-06T15:22:38Z</dcterms:modified>
  <cp:category/>
  <cp:contentStatus/>
  <cp:version/>
</cp:coreProperties>
</file>